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3" autoAdjust="0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5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3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8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5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p.mmr.cz/cs/ostatni/web/novinky/zavazne-stanovisko-ro-irop-c-20-k-mimoradnym-opat" TargetMode="External"/><Relationship Id="rId5" Type="http://schemas.openxmlformats.org/officeDocument/2006/relationships/hyperlink" Target="https://irop.mmr.cz/cs/zadatele-a-prijemci/dokumenty/zakladni-dokumenty/obecna-pravidla-pro-zadatele-a-prijemce/obecna-pravidla-aktualni-verze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crr.cz/irop/vyzvy/seznamy-povinnych-priloh-zprav-o-udrzitelnost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r.cz/irop/vyzvy/kontrolni-listy/kontrolni-listy-pro-kontrolu-zprav-o-udrzitelnosti-projektu/" TargetMode="External"/><Relationship Id="rId5" Type="http://schemas.openxmlformats.org/officeDocument/2006/relationships/hyperlink" Target="https://www.crr.cz/irop/projekt/udrzitelnost-projektu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1119" y="1031846"/>
            <a:ext cx="6857608" cy="38830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 </a:t>
            </a: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SC 6.1. REACT-EU - výzva č. 96 a 97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8092881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C0B6A30-485C-4AAA-9703-7ED48714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E4D3C82-C1B5-480F-844D-9F20321E79B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71119" y="4785451"/>
            <a:ext cx="6858394" cy="69142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Michal Povolný</a:t>
            </a:r>
          </a:p>
          <a:p>
            <a:r>
              <a:rPr lang="cs-CZ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pro regionální rozvoj České Republiky</a:t>
            </a:r>
          </a:p>
          <a:p>
            <a:r>
              <a:rPr lang="cs-CZ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administrace udržitelnosti</a:t>
            </a:r>
          </a:p>
          <a:p>
            <a:r>
              <a:rPr lang="cs-CZ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michal.povolny@crr.cz, tel.724 039 403</a:t>
            </a:r>
          </a:p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Náležitosti</a:t>
            </a:r>
            <a:r>
              <a:rPr lang="cs-CZ" sz="3600" cap="small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V </a:t>
            </a:r>
            <a:r>
              <a:rPr lang="cs-CZ" sz="1700" b="1" dirty="0" err="1"/>
              <a:t>ZoU</a:t>
            </a:r>
            <a:r>
              <a:rPr lang="cs-CZ" sz="1700" b="1" dirty="0"/>
              <a:t> je třeba doložit: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chemeClr val="tx1"/>
                </a:solidFill>
              </a:rPr>
              <a:t>fotodokumentaci prvků publicity (</a:t>
            </a:r>
            <a:r>
              <a:rPr lang="cs-CZ" sz="1700" dirty="0"/>
              <a:t>v 1. roce udržitelnosti, v dalších letech pak jen u projektů, které mají povinnost mít stálou pamětní desku</a:t>
            </a:r>
            <a:r>
              <a:rPr lang="cs-CZ" sz="1700" b="0" dirty="0"/>
              <a:t>),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chemeClr val="tx1"/>
                </a:solidFill>
              </a:rPr>
              <a:t>kolaudační souhlas/rozhodnutí (s 1. </a:t>
            </a:r>
            <a:r>
              <a:rPr lang="cs-CZ" sz="1700" b="0" dirty="0" err="1">
                <a:solidFill>
                  <a:schemeClr val="tx1"/>
                </a:solidFill>
              </a:rPr>
              <a:t>ZoU</a:t>
            </a:r>
            <a:r>
              <a:rPr lang="cs-CZ" sz="1700" dirty="0"/>
              <a:t>, </a:t>
            </a:r>
            <a:r>
              <a:rPr lang="cs-CZ" sz="1700" b="0" dirty="0">
                <a:solidFill>
                  <a:schemeClr val="tx1"/>
                </a:solidFill>
              </a:rPr>
              <a:t>je-li pro projekt relevantní, případně se </a:t>
            </a:r>
            <a:r>
              <a:rPr lang="cs-CZ" sz="1700" b="0" dirty="0" err="1">
                <a:solidFill>
                  <a:schemeClr val="tx1"/>
                </a:solidFill>
              </a:rPr>
              <a:t>ZoU</a:t>
            </a:r>
            <a:r>
              <a:rPr lang="cs-CZ" sz="1700" b="0" dirty="0">
                <a:solidFill>
                  <a:schemeClr val="tx1"/>
                </a:solidFill>
              </a:rPr>
              <a:t> následující po ukončení zkušebního provozu stavby nebo předčasného užívání stavby)</a:t>
            </a:r>
            <a:r>
              <a:rPr lang="cs-CZ" sz="1700" dirty="0"/>
              <a:t>,</a:t>
            </a:r>
            <a:endParaRPr lang="cs-CZ" sz="1700" b="0" dirty="0"/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chemeClr val="tx1"/>
                </a:solidFill>
              </a:rPr>
              <a:t>výstupy z účetní evidence majetku (např. karty majetku, evidence veškerého majetku vč. DHM),</a:t>
            </a:r>
            <a:endParaRPr lang="cs-CZ" sz="1700" dirty="0"/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chemeClr val="tx1"/>
                </a:solidFill>
              </a:rPr>
              <a:t> u aktivity „Vzdělávací a výcviková střediska složek IZS“ bude příjemce v </a:t>
            </a:r>
            <a:r>
              <a:rPr lang="cs-CZ" sz="1700" b="0" dirty="0" err="1">
                <a:solidFill>
                  <a:schemeClr val="tx1"/>
                </a:solidFill>
              </a:rPr>
              <a:t>ZoU</a:t>
            </a:r>
            <a:r>
              <a:rPr lang="cs-CZ" sz="1700" b="0" dirty="0">
                <a:solidFill>
                  <a:schemeClr val="tx1"/>
                </a:solidFill>
              </a:rPr>
              <a:t> projektu popisovat časové využití prostor a dalších výstupů podpořených v IROP v případě využití podpořené infrastruktury pro vzdělávání a výcvik jiných subjektů než příslušníků základních složek IZS.  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Nejčastější chyby v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b="1" dirty="0" err="1"/>
              <a:t>ZoU</a:t>
            </a:r>
            <a:r>
              <a:rPr lang="cs-CZ" sz="1500" b="1" dirty="0"/>
              <a:t> projektu nebyla předložena v požadovaném termínu</a:t>
            </a:r>
            <a:r>
              <a:rPr lang="cs-CZ" sz="1500" dirty="0"/>
              <a:t> 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/>
              <a:t>Příjemce bude vyzván k doložení </a:t>
            </a:r>
            <a:r>
              <a:rPr lang="cs-CZ" sz="1500" dirty="0" err="1"/>
              <a:t>ZoU</a:t>
            </a:r>
            <a:r>
              <a:rPr lang="cs-CZ" sz="1500" dirty="0"/>
              <a:t> v náhradním termínu. Pokud bude předložena </a:t>
            </a:r>
            <a:r>
              <a:rPr lang="cs-CZ" sz="1500" dirty="0" err="1"/>
              <a:t>ZoU</a:t>
            </a:r>
            <a:r>
              <a:rPr lang="cs-CZ" sz="1500" dirty="0"/>
              <a:t> po náhradním termínu, bude udělena příjemci sankce </a:t>
            </a:r>
            <a:br>
              <a:rPr lang="cs-CZ" sz="1500" dirty="0"/>
            </a:br>
            <a:r>
              <a:rPr lang="cs-CZ" sz="1500" dirty="0"/>
              <a:t>dle Podmínek PA. Pokud příjemce nedoloží </a:t>
            </a:r>
            <a:r>
              <a:rPr lang="cs-CZ" sz="1500" dirty="0" err="1"/>
              <a:t>ZoU</a:t>
            </a:r>
            <a:r>
              <a:rPr lang="cs-CZ" sz="1500" dirty="0"/>
              <a:t> vůbec, bude zahájena veřejnosprávní kontrola.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b="1" dirty="0" err="1"/>
              <a:t>ZoU</a:t>
            </a:r>
            <a:r>
              <a:rPr lang="cs-CZ" sz="1500" b="1" dirty="0"/>
              <a:t> není podepsána oprávněnou osobou (nebyla oznámena změna statutárního zástupce/pověřeného zástupce na základě plné moci)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/>
              <a:t>Pokud statutární zástupce udělil plnou moc jakožto statutární orgán, tedy z pozice své funkce, nikoliv jako fyzická osoba, plná moc zůstává nadále v platnosti.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/>
              <a:t>V případě změny statutárního zástupce je třeba podat žádost </a:t>
            </a:r>
            <a:br>
              <a:rPr lang="cs-CZ" sz="1500" dirty="0"/>
            </a:br>
            <a:r>
              <a:rPr lang="cs-CZ" sz="1500" dirty="0"/>
              <a:t>o změnu (dle přílohy č. 18 OPŽP „Postup zadávání žádosti o změnu </a:t>
            </a:r>
            <a:br>
              <a:rPr lang="cs-CZ" sz="1500" dirty="0"/>
            </a:br>
            <a:r>
              <a:rPr lang="cs-CZ" sz="1500" dirty="0"/>
              <a:t>v MS2014+“ – při volbě v číselníku: „Akce prováděná se záznamem, jak ji chceme promítnout zpět do projektu“ zvolit „Záznam smazán“).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b="1" dirty="0"/>
              <a:t>Příjemce neuvede naplnění/udržení všech indikátorů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/>
              <a:t>Pokud jsou hodnoty indikátorů naplněny a nedošlo ke změnám, příjemce musí tuto informaci uvést na záložku "Plnění udržitelnosti".</a:t>
            </a:r>
          </a:p>
          <a:p>
            <a:pPr>
              <a:spcBef>
                <a:spcPts val="1200"/>
              </a:spcBef>
            </a:pPr>
            <a:endParaRPr lang="en-US" sz="15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Nejčastější chyby v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Příjemce neinformuje o provedených změnách v projektu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Příjemce nenahlásí uskutečněné externí kontroly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Je třeba uvést stručný popis v </a:t>
            </a:r>
            <a:r>
              <a:rPr lang="cs-CZ" sz="1600" dirty="0" err="1"/>
              <a:t>ZoU</a:t>
            </a:r>
            <a:r>
              <a:rPr lang="cs-CZ" sz="1600" dirty="0"/>
              <a:t>, příjemce má povinnost informovat o kontrolách vyplněním záložky Kontroly v MS 2014+ (uvede odkaz na č.j., název auditu/kontroly, výsledek, je-li znám a doloží protokoly/zápisy z kontrol).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b="1" dirty="0"/>
              <a:t>Chybné vyplnění záložky „Indikátory“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Záložku je třeba vyplnit v případě, že v </a:t>
            </a:r>
            <a:r>
              <a:rPr lang="cs-CZ" sz="1600" dirty="0" err="1"/>
              <a:t>ZoU</a:t>
            </a:r>
            <a:r>
              <a:rPr lang="cs-CZ" sz="1600" dirty="0"/>
              <a:t> dochází ke změně </a:t>
            </a:r>
            <a:br>
              <a:rPr lang="cs-CZ" sz="1600" dirty="0"/>
            </a:br>
            <a:r>
              <a:rPr lang="cs-CZ" sz="1600" dirty="0"/>
              <a:t>v indikátorech. Indikátor je třeba vykazovat v souladu s Metodickými listy indikátorů (příloha SPŽP). U monitorovacího indikátoru 5 75 30 – Připravenost složek IZS příjemce v </a:t>
            </a:r>
            <a:r>
              <a:rPr lang="cs-CZ" sz="1600" dirty="0" err="1"/>
              <a:t>ZoU</a:t>
            </a:r>
            <a:r>
              <a:rPr lang="cs-CZ" sz="1600" dirty="0"/>
              <a:t> uvádí počet osob, které absolvovaly výuku nebo výcvik na nových či zmodernizovaných vzdělávacích či výcvikových pracovištích.  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7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Nejčastější chyby v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b="1" dirty="0"/>
          </a:p>
          <a:p>
            <a:pPr algn="just"/>
            <a:r>
              <a:rPr lang="cs-CZ" sz="1800" b="1" dirty="0"/>
              <a:t>Neúplně doložená účetní evidence majetku (výstupů projektu)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Doložení účetními doklady, soupisy, popisem o zachování neinvestičních výstupů projektu.</a:t>
            </a:r>
          </a:p>
          <a:p>
            <a:pPr algn="just"/>
            <a:endParaRPr lang="cs-CZ" sz="1800" b="1" dirty="0"/>
          </a:p>
          <a:p>
            <a:pPr algn="just"/>
            <a:r>
              <a:rPr lang="cs-CZ" sz="1800" b="1" dirty="0"/>
              <a:t>Není doložena aktuální účetní evidence majetku za sledované období (výstupů projektu)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Nedoložení povinných příloh </a:t>
            </a:r>
            <a:r>
              <a:rPr lang="cs-CZ" sz="1800" b="1" dirty="0" err="1"/>
              <a:t>ZoU</a:t>
            </a:r>
            <a:r>
              <a:rPr lang="cs-CZ" sz="1800" b="1" dirty="0"/>
              <a:t> či vložení příloh </a:t>
            </a:r>
            <a:r>
              <a:rPr lang="cs-CZ" sz="1800" b="1" dirty="0" err="1"/>
              <a:t>ZoU</a:t>
            </a:r>
            <a:r>
              <a:rPr lang="cs-CZ" sz="1800" b="1" dirty="0"/>
              <a:t> na špatnou záložku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Přílohy </a:t>
            </a:r>
            <a:r>
              <a:rPr lang="cs-CZ" sz="1800" dirty="0" err="1"/>
              <a:t>ZoU</a:t>
            </a:r>
            <a:r>
              <a:rPr lang="cs-CZ" sz="1800" dirty="0"/>
              <a:t> vkládat na záložku „Dokumenty projektu“, nikoliv na záložku „Dokumenty zprávy“ (slouží pro vložení popisu, který se nevejde do </a:t>
            </a:r>
            <a:r>
              <a:rPr lang="cs-CZ" sz="1800" dirty="0" err="1"/>
              <a:t>ZoU</a:t>
            </a:r>
            <a:r>
              <a:rPr lang="cs-CZ" sz="1800" dirty="0"/>
              <a:t>).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3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Účetnictví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Povinností příjemce je prokázat, že je majetek po celou dobu udržitelnosti v jeho vlastnictví.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Drobný dlouhodobý hmotný majetek (DDHM)</a:t>
            </a:r>
            <a:r>
              <a:rPr lang="cs-CZ" sz="1800" dirty="0"/>
              <a:t> -  pokud nebyl účtován na nákladové účty, vždy by měl mít příjemce možnost prokázat v účetnictví, že je v jeho majetku (např. výpisem z hlavní knihy k danému účtu).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Neinvestiční majetek </a:t>
            </a:r>
            <a:r>
              <a:rPr lang="cs-CZ" sz="1800" dirty="0"/>
              <a:t>- pokud nebude příjemce vést majetek na inventárních kartách/soupisech a nebude schopný doložit např. výpis z účetní knihy (důvodem bude zaúčtování na nákladové účty), bude ověřeno při případné veřejnosprávní kontrole na místě.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67841A96-6202-4A4F-9329-3B5D676F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Udržitelnost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/>
              <a:t>Doba, po kterou musí příjemce udržet výstupy projektu. Tato doba </a:t>
            </a:r>
            <a:r>
              <a:rPr lang="cs-CZ" sz="1900" b="1" dirty="0"/>
              <a:t>je stanovená na pět let </a:t>
            </a:r>
            <a:r>
              <a:rPr lang="cs-CZ" sz="1900" dirty="0"/>
              <a:t>od provedení poslední platby příjemci ze strany ŘO IROP (resp. od schválení </a:t>
            </a:r>
            <a:r>
              <a:rPr lang="cs-CZ" sz="1900" dirty="0" err="1"/>
              <a:t>ŽoP</a:t>
            </a:r>
            <a:r>
              <a:rPr lang="cs-CZ" sz="1900" dirty="0"/>
              <a:t> </a:t>
            </a:r>
            <a:br>
              <a:rPr lang="cs-CZ" sz="1900" dirty="0"/>
            </a:br>
            <a:r>
              <a:rPr lang="cs-CZ" sz="1900" dirty="0"/>
              <a:t>v 2. stupni u příjemců typu PO/OSS), tzn. následující den po nastavení centrálního stavu PP41 „Projekt finančně ukončen ze strany ŘO“ v MS2014+. </a:t>
            </a:r>
            <a:br>
              <a:rPr lang="cs-CZ" sz="1900" dirty="0"/>
            </a:br>
            <a:endParaRPr lang="cs-CZ" sz="19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/>
              <a:t>Během udržitelnosti předkládá příjemce elektronicky </a:t>
            </a:r>
            <a:br>
              <a:rPr lang="cs-CZ" sz="1900" dirty="0"/>
            </a:br>
            <a:r>
              <a:rPr lang="cs-CZ" sz="1900" dirty="0"/>
              <a:t>v MS2014+ zprávy o udržitelnosti projektu (</a:t>
            </a:r>
            <a:r>
              <a:rPr lang="cs-CZ" sz="1900" dirty="0" err="1"/>
              <a:t>ZoU</a:t>
            </a:r>
            <a:r>
              <a:rPr lang="cs-CZ" sz="1900" dirty="0"/>
              <a:t>).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/>
              <a:t>O zahájení udržitelnosti a povinnosti předkládat jednotlivé </a:t>
            </a:r>
            <a:r>
              <a:rPr lang="cs-CZ" sz="1900" dirty="0" err="1"/>
              <a:t>ZoU</a:t>
            </a:r>
            <a:r>
              <a:rPr lang="cs-CZ" sz="1900" dirty="0"/>
              <a:t> je příjemce informován automatickými depešemi prostřednictvím MS2014+. 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Dokumentace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Obecná pravidla pro žadatele a příjemce (OPŽP), kap. 20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Příloha OPŽP č. 34 „Postup pro vyplňování Zprávy o  udržitelnosti v MS2014+“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dirty="0">
                <a:hlinkClick r:id="rId5"/>
              </a:rPr>
              <a:t>https://irop.mmr.cz/cs/zadatele-a-prijemci/dokumenty/zakladni-dokumenty/obecna-pravidla-pro-zadatele-a-prijemce/obecna-pravidla-aktualni-verze</a:t>
            </a:r>
            <a:endParaRPr lang="cs-CZ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Specifická pravidla příslušné výzvy IROP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Právní akt a Podmínky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Závazné stanovisko ŘO IROP č. 20 k mimořádným opatřením zavedeným z důvodu výskytu COVID-19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dirty="0">
                <a:hlinkClick r:id="rId6"/>
              </a:rPr>
              <a:t>https://irop.mmr.cz/cs/ostatni/web/novinky/zavazne-stanovisko-ro-irop-c-20-k-mimoradnym-opat</a:t>
            </a:r>
            <a:endParaRPr lang="cs-CZ" dirty="0"/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1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Další podpůrné materiály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Informace na webu Centra: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529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https://www.crr.cz/irop/projekt/udrzitelnost-projektu/</a:t>
            </a:r>
            <a:endParaRPr lang="cs-CZ" sz="1900" dirty="0">
              <a:solidFill>
                <a:srgbClr val="00529C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Kontrolní listy pro kontrolu zpráv o udržitelnosti: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529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https://www.crr.cz/irop/vyzvy/kontrolni-listy/kontrolni-listy-pro-kontrolu-zprav-o-udrzitelnosti-projektu/</a:t>
            </a:r>
            <a:endParaRPr lang="cs-CZ" sz="1900" dirty="0">
              <a:solidFill>
                <a:srgbClr val="00529C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Seznamy povinných příloh zpráv o udržitelnosti: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529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https://www.crr.cz/irop/vyzvy/seznamy-povinnych-priloh-zprav-o-udrzitelnosti/</a:t>
            </a:r>
            <a:endParaRPr lang="cs-CZ" sz="1900" dirty="0">
              <a:solidFill>
                <a:srgbClr val="00529C"/>
              </a:solidFill>
            </a:endParaRP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3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Povinnosti</a:t>
            </a:r>
            <a:r>
              <a:rPr lang="cs-CZ" sz="3600" cap="small" dirty="0">
                <a:solidFill>
                  <a:srgbClr val="0070C0"/>
                </a:solidFill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Každých dvanáct měsíců od zahájení udržitelnosti podávat v MS2014+ Průběžnou </a:t>
            </a:r>
            <a:r>
              <a:rPr lang="cs-CZ" sz="1900" dirty="0" err="1"/>
              <a:t>ZoU</a:t>
            </a:r>
            <a:r>
              <a:rPr lang="cs-CZ" sz="1900" dirty="0"/>
              <a:t> projektu (viz kap. 14.4 OPŽP).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Do 10 pracovních dnů ode dne ukončení udržitelnosti podat v MS2014+ Závěrečnou </a:t>
            </a:r>
            <a:r>
              <a:rPr lang="cs-CZ" sz="1900" dirty="0" err="1"/>
              <a:t>ZoU</a:t>
            </a:r>
            <a:r>
              <a:rPr lang="cs-CZ" sz="1900" dirty="0"/>
              <a:t> projektu (viz kap. 14.4 OPŽP).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Udržet dosažené cíle a výstupy projektu, prokázat naplnění </a:t>
            </a:r>
            <a:br>
              <a:rPr lang="cs-CZ" sz="1900" dirty="0"/>
            </a:br>
            <a:r>
              <a:rPr lang="cs-CZ" sz="1900" dirty="0"/>
              <a:t>a udržení indikátoru.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Dodržovat pravidla publicity (viz kap. 13 OPŽP).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Informovat Centrum o všech zahájených externích kontrolách (viz příloha 27 OPŽP).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2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Povinnosti</a:t>
            </a:r>
            <a:r>
              <a:rPr lang="cs-CZ" sz="3600" cap="small" dirty="0">
                <a:solidFill>
                  <a:srgbClr val="0070C0"/>
                </a:solidFill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Informovat Centrum o všech změnách v projektu. V případě změn, které mají vliv na plnění Podmínek PA v bodě 6 Části III podat žádost o změnu před vlastní realizací změny.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Řádně vést účetní evidenci majetku pořízeného z dotace </a:t>
            </a:r>
            <a:br>
              <a:rPr lang="cs-CZ" sz="1900" dirty="0"/>
            </a:br>
            <a:r>
              <a:rPr lang="cs-CZ" sz="1900" dirty="0"/>
              <a:t>a výstup z této evidence předkládat jako přílohu </a:t>
            </a:r>
            <a:r>
              <a:rPr lang="cs-CZ" sz="1900" dirty="0" err="1"/>
              <a:t>ZoU</a:t>
            </a:r>
            <a:r>
              <a:rPr lang="cs-CZ" sz="1900" dirty="0"/>
              <a:t> </a:t>
            </a:r>
            <a:br>
              <a:rPr lang="cs-CZ" sz="1900" dirty="0"/>
            </a:br>
            <a:r>
              <a:rPr lang="cs-CZ" sz="1900" dirty="0"/>
              <a:t>a Závěrečné </a:t>
            </a:r>
            <a:r>
              <a:rPr lang="cs-CZ" sz="1900" dirty="0" err="1"/>
              <a:t>ZoU</a:t>
            </a:r>
            <a:r>
              <a:rPr lang="cs-CZ" sz="1900" dirty="0"/>
              <a:t> projektu za sledované období.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Řádně uchovávat veškerou dokumentaci a účetní doklady související s realizací projektu.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Veškerý pořízený majetek používat k účelu, ke kterému se příjemce zavázal v žádosti o podporu.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3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Změny v udržitelnosti 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9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b="1" dirty="0"/>
              <a:t>Změny, které mají vliv na změnu podmínek PA je nutné hlásit, než k nim dojde prostřednictvím formuláře Žádost o změnu (příklad: </a:t>
            </a:r>
            <a:r>
              <a:rPr lang="cs-CZ" sz="1900" dirty="0"/>
              <a:t>změna aktivit projektu, které mají vliv na plnění účelu projektu, změna termínu naplnění monitorovacího indikátoru </a:t>
            </a:r>
            <a:br>
              <a:rPr lang="cs-CZ" sz="1900" dirty="0"/>
            </a:br>
            <a:r>
              <a:rPr lang="cs-CZ" sz="1900" dirty="0"/>
              <a:t>5 75 30 – Připravenost složek IZS – PP41 + 5 let).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Změny, které nemají vliv na změnu Podmínek </a:t>
            </a:r>
            <a:r>
              <a:rPr lang="cs-CZ" sz="1900" dirty="0">
                <a:solidFill>
                  <a:schemeClr val="tx1"/>
                </a:solidFill>
              </a:rPr>
              <a:t>– není </a:t>
            </a:r>
            <a:r>
              <a:rPr lang="cs-CZ" sz="1900" dirty="0"/>
              <a:t>nutné hlásit v průběhu realizace, </a:t>
            </a:r>
            <a:r>
              <a:rPr lang="cs-CZ" sz="1900" dirty="0">
                <a:solidFill>
                  <a:schemeClr val="tx1"/>
                </a:solidFill>
              </a:rPr>
              <a:t>stačí popsat v </a:t>
            </a:r>
            <a:r>
              <a:rPr lang="cs-CZ" sz="1900" dirty="0" err="1">
                <a:solidFill>
                  <a:schemeClr val="tx1"/>
                </a:solidFill>
              </a:rPr>
              <a:t>ZoU</a:t>
            </a:r>
            <a:r>
              <a:rPr lang="cs-CZ" sz="1900" dirty="0">
                <a:solidFill>
                  <a:schemeClr val="tx1"/>
                </a:solidFill>
              </a:rPr>
              <a:t>, (</a:t>
            </a:r>
            <a:r>
              <a:rPr lang="cs-CZ" sz="1900" dirty="0"/>
              <a:t>příklad: neplnění účelů projektu z důvodu vyšší moci - viz Závazné stanovisko ŘO IROP č. 20).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Změny v udržitelnosti 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9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b="1" dirty="0"/>
              <a:t>Změny vlastnických práv </a:t>
            </a:r>
            <a:r>
              <a:rPr lang="cs-CZ" sz="1900" dirty="0"/>
              <a:t>(převod / výpůjčka / pronájem / věcná či zástavní práva) - změny, které podléhají předchozímu schválení ŘO IROP, je nutné je hlásit před tím, než nastanou prostřednictvím formuláře Žádost o změnu (tyto případy je vhodné konzultovat dopředu s MP)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b="1" dirty="0"/>
              <a:t>Změny závazku ze smlouvy </a:t>
            </a:r>
            <a:r>
              <a:rPr lang="cs-CZ" sz="1900" dirty="0"/>
              <a:t>– příjemce průběžně předkládá změny závazku ze smlouvy na veřejné zakázce, ze které byly v projektu uplatňovány výdaje. Změna bude nejpozději ověřena s nadcházející </a:t>
            </a:r>
            <a:r>
              <a:rPr lang="cs-CZ" sz="1900" dirty="0" err="1"/>
              <a:t>ZoU</a:t>
            </a:r>
            <a:r>
              <a:rPr lang="cs-CZ" sz="1900" dirty="0"/>
              <a:t>.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7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Náležitosti</a:t>
            </a:r>
            <a:r>
              <a:rPr lang="cs-CZ" sz="3600" cap="small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dirty="0"/>
              <a:t>V </a:t>
            </a:r>
            <a:r>
              <a:rPr lang="cs-CZ" sz="2000" b="1" dirty="0" err="1"/>
              <a:t>ZoU</a:t>
            </a:r>
            <a:r>
              <a:rPr lang="cs-CZ" sz="2000" b="1" dirty="0"/>
              <a:t> je třeba popsat: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sledované období,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údaje o kontaktní osobě,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popis stavu </a:t>
            </a:r>
            <a:r>
              <a:rPr lang="cs-CZ" b="1" dirty="0"/>
              <a:t>projektu</a:t>
            </a:r>
            <a:r>
              <a:rPr lang="cs-CZ" b="0" dirty="0">
                <a:solidFill>
                  <a:schemeClr val="tx1"/>
                </a:solidFill>
              </a:rPr>
              <a:t> ve sledovaném období (zachování účelu projektu),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zda došlo ke změnám, příp. jakým,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naplnění/udržení indikátorů,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zda došlo ke změně vlastnických práv (převod / výpůjčka / pronájem / věcná či zástavní práva)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popis plnění horizontálních principů (byl-li v žádosti uveden jako pozitivní),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zda na projektu proběhly nějaké externí kontroly vč. bližší specifikace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endParaRPr lang="en-US" sz="1900" b="1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0613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1984</TotalTime>
  <Words>1373</Words>
  <Application>Microsoft Office PowerPoint</Application>
  <PresentationFormat>Předvádění na obrazovce (4:3)</PresentationFormat>
  <Paragraphs>125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CRR template</vt:lpstr>
      <vt:lpstr>Udržitelnost  projektů SC 6.1. REACT-EU - výzva č. 96 a 97.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Povolný Michal</cp:lastModifiedBy>
  <cp:revision>127</cp:revision>
  <dcterms:created xsi:type="dcterms:W3CDTF">2021-01-13T14:58:16Z</dcterms:created>
  <dcterms:modified xsi:type="dcterms:W3CDTF">2021-09-13T09:18:51Z</dcterms:modified>
  <cp:category/>
</cp:coreProperties>
</file>